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477F-FA69-4251-BC54-F70A1969C0C6}" type="datetimeFigureOut">
              <a:rPr lang="es-VE" smtClean="0"/>
              <a:pPr/>
              <a:t>22/07/2013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37969-4567-4276-B810-3EF92FBA6212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6360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477F-FA69-4251-BC54-F70A1969C0C6}" type="datetimeFigureOut">
              <a:rPr lang="es-VE" smtClean="0"/>
              <a:pPr/>
              <a:t>22/07/2013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37969-4567-4276-B810-3EF92FBA6212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73166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477F-FA69-4251-BC54-F70A1969C0C6}" type="datetimeFigureOut">
              <a:rPr lang="es-VE" smtClean="0"/>
              <a:pPr/>
              <a:t>22/07/2013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37969-4567-4276-B810-3EF92FBA6212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65627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477F-FA69-4251-BC54-F70A1969C0C6}" type="datetimeFigureOut">
              <a:rPr lang="es-VE" smtClean="0"/>
              <a:pPr/>
              <a:t>22/07/2013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37969-4567-4276-B810-3EF92FBA6212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5767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477F-FA69-4251-BC54-F70A1969C0C6}" type="datetimeFigureOut">
              <a:rPr lang="es-VE" smtClean="0"/>
              <a:pPr/>
              <a:t>22/07/2013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37969-4567-4276-B810-3EF92FBA6212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423671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477F-FA69-4251-BC54-F70A1969C0C6}" type="datetimeFigureOut">
              <a:rPr lang="es-VE" smtClean="0"/>
              <a:pPr/>
              <a:t>22/07/2013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37969-4567-4276-B810-3EF92FBA6212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74052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477F-FA69-4251-BC54-F70A1969C0C6}" type="datetimeFigureOut">
              <a:rPr lang="es-VE" smtClean="0"/>
              <a:pPr/>
              <a:t>22/07/2013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37969-4567-4276-B810-3EF92FBA6212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84497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477F-FA69-4251-BC54-F70A1969C0C6}" type="datetimeFigureOut">
              <a:rPr lang="es-VE" smtClean="0"/>
              <a:pPr/>
              <a:t>22/07/2013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37969-4567-4276-B810-3EF92FBA6212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137386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477F-FA69-4251-BC54-F70A1969C0C6}" type="datetimeFigureOut">
              <a:rPr lang="es-VE" smtClean="0"/>
              <a:pPr/>
              <a:t>22/07/2013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37969-4567-4276-B810-3EF92FBA6212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63296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477F-FA69-4251-BC54-F70A1969C0C6}" type="datetimeFigureOut">
              <a:rPr lang="es-VE" smtClean="0"/>
              <a:pPr/>
              <a:t>22/07/2013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37969-4567-4276-B810-3EF92FBA6212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26258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477F-FA69-4251-BC54-F70A1969C0C6}" type="datetimeFigureOut">
              <a:rPr lang="es-VE" smtClean="0"/>
              <a:pPr/>
              <a:t>22/07/2013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37969-4567-4276-B810-3EF92FBA6212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107667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V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D477F-FA69-4251-BC54-F70A1969C0C6}" type="datetimeFigureOut">
              <a:rPr lang="es-VE" smtClean="0"/>
              <a:pPr/>
              <a:t>22/07/2013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37969-4567-4276-B810-3EF92FBA6212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50542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5093727"/>
              </p:ext>
            </p:extLst>
          </p:nvPr>
        </p:nvGraphicFramePr>
        <p:xfrm>
          <a:off x="381000" y="1981200"/>
          <a:ext cx="8305800" cy="4428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5532"/>
                <a:gridCol w="4790268"/>
              </a:tblGrid>
              <a:tr h="5355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Singular</a:t>
                      </a:r>
                      <a:endParaRPr lang="es-V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Plural</a:t>
                      </a:r>
                    </a:p>
                  </a:txBody>
                  <a:tcPr/>
                </a:tc>
              </a:tr>
              <a:tr h="384953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</a:t>
                      </a:r>
                      <a:r>
                        <a:rPr lang="en-US" sz="3200" baseline="0" dirty="0" smtClean="0"/>
                        <a:t> -</a:t>
                      </a:r>
                      <a:r>
                        <a:rPr lang="en-US" sz="3200" dirty="0" smtClean="0"/>
                        <a:t>Yo</a:t>
                      </a:r>
                    </a:p>
                    <a:p>
                      <a:r>
                        <a:rPr lang="en-US" sz="3200" dirty="0" smtClean="0"/>
                        <a:t>You - Tú</a:t>
                      </a:r>
                    </a:p>
                    <a:p>
                      <a:r>
                        <a:rPr lang="en-US" sz="3200" dirty="0" smtClean="0"/>
                        <a:t>He - él</a:t>
                      </a:r>
                    </a:p>
                    <a:p>
                      <a:r>
                        <a:rPr lang="en-US" sz="3200" dirty="0" smtClean="0"/>
                        <a:t>She - Ella</a:t>
                      </a:r>
                    </a:p>
                    <a:p>
                      <a:r>
                        <a:rPr lang="en-US" sz="3200" dirty="0" smtClean="0"/>
                        <a:t>You (formal) - Usted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We</a:t>
                      </a:r>
                      <a:r>
                        <a:rPr lang="en-US" sz="3200" baseline="0" dirty="0" smtClean="0"/>
                        <a:t> (masculine) - </a:t>
                      </a:r>
                      <a:r>
                        <a:rPr lang="en-US" sz="3200" dirty="0" smtClean="0"/>
                        <a:t>Nosotros</a:t>
                      </a:r>
                    </a:p>
                    <a:p>
                      <a:r>
                        <a:rPr lang="en-US" sz="3200" dirty="0" smtClean="0"/>
                        <a:t>We (feminine) – </a:t>
                      </a:r>
                      <a:r>
                        <a:rPr lang="en-US" sz="3200" dirty="0" err="1" smtClean="0"/>
                        <a:t>Nosotras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They (masculine) - Ellos</a:t>
                      </a:r>
                    </a:p>
                    <a:p>
                      <a:r>
                        <a:rPr lang="en-US" sz="3200" dirty="0" smtClean="0"/>
                        <a:t>They</a:t>
                      </a:r>
                      <a:r>
                        <a:rPr lang="en-US" sz="3200" baseline="0" dirty="0" smtClean="0"/>
                        <a:t> (feminine) - </a:t>
                      </a:r>
                      <a:r>
                        <a:rPr lang="en-US" sz="3200" dirty="0" smtClean="0"/>
                        <a:t>Ellas</a:t>
                      </a:r>
                    </a:p>
                    <a:p>
                      <a:r>
                        <a:rPr lang="en-US" sz="3200" dirty="0" smtClean="0"/>
                        <a:t>They all</a:t>
                      </a:r>
                      <a:r>
                        <a:rPr lang="en-US" sz="3200" baseline="0" dirty="0" smtClean="0"/>
                        <a:t> – Ustedes</a:t>
                      </a:r>
                    </a:p>
                    <a:p>
                      <a:r>
                        <a:rPr lang="en-US" sz="3200" baseline="0" dirty="0" smtClean="0"/>
                        <a:t>Only Spain: </a:t>
                      </a:r>
                    </a:p>
                    <a:p>
                      <a:r>
                        <a:rPr lang="en-US" sz="3200" baseline="0" dirty="0" smtClean="0"/>
                        <a:t>They – </a:t>
                      </a:r>
                      <a:r>
                        <a:rPr lang="en-US" sz="3200" dirty="0" err="1" smtClean="0"/>
                        <a:t>Vosotros</a:t>
                      </a:r>
                      <a:r>
                        <a:rPr lang="en-US" sz="3200" dirty="0" smtClean="0"/>
                        <a:t> – </a:t>
                      </a:r>
                      <a:r>
                        <a:rPr lang="en-US" sz="3200" dirty="0" err="1" smtClean="0"/>
                        <a:t>Vosotras</a:t>
                      </a:r>
                      <a:endParaRPr lang="es-VE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219200" y="152399"/>
            <a:ext cx="6959982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Pronombres Personales</a:t>
            </a:r>
          </a:p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(Subject pronouns)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9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ettypregnant.com/images/blog/cartoon%20bo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5783" y="3172486"/>
            <a:ext cx="1582990" cy="213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drawingcoach.com/image-files/cartoon_girl_st5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4862" y="3197068"/>
            <a:ext cx="1266828" cy="213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http://www.pamsclipart.com/clipart_images/female_teacher_icon_with_a_chalkboard_books_and_an_apple_0515-1001-1223-4733_SM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023" y="1021486"/>
            <a:ext cx="1932750" cy="193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http://jokesprank.com/blog/wp-content/uploads/2011/03/smart-student-cartoo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4862" y="1053797"/>
            <a:ext cx="1634026" cy="187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98916" y="1021486"/>
            <a:ext cx="11392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I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Cooper Black" pitchFamily="18" charset="0"/>
              </a:rPr>
              <a:t>Yo</a:t>
            </a:r>
            <a:endParaRPr lang="es-VE" sz="40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06284" y="1053797"/>
            <a:ext cx="157857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You</a:t>
            </a:r>
          </a:p>
          <a:p>
            <a:pPr algn="ctr"/>
            <a:r>
              <a:rPr lang="en-US" dirty="0" smtClean="0">
                <a:latin typeface="Cooper Black" pitchFamily="18" charset="0"/>
              </a:rPr>
              <a:t>(informal)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Cooper Black" pitchFamily="18" charset="0"/>
              </a:rPr>
              <a:t>Tú</a:t>
            </a:r>
            <a:endParaRPr lang="es-VE" sz="40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86626" y="3197067"/>
            <a:ext cx="11392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he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Cooper Black" pitchFamily="18" charset="0"/>
              </a:rPr>
              <a:t>él</a:t>
            </a:r>
            <a:endParaRPr lang="es-VE" sz="40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24427" y="3197068"/>
            <a:ext cx="11392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she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Cooper Black" pitchFamily="18" charset="0"/>
              </a:rPr>
              <a:t>ella</a:t>
            </a:r>
            <a:endParaRPr lang="es-VE" sz="40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pic>
        <p:nvPicPr>
          <p:cNvPr id="27" name="Picture 2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6171" y="4872082"/>
            <a:ext cx="1560229" cy="1833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952886" y="5562600"/>
            <a:ext cx="19333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You</a:t>
            </a:r>
          </a:p>
          <a:p>
            <a:pPr algn="ctr"/>
            <a:r>
              <a:rPr lang="en-US" dirty="0" smtClean="0">
                <a:latin typeface="Cooper Black" pitchFamily="18" charset="0"/>
              </a:rPr>
              <a:t>(formal)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Cooper Black" pitchFamily="18" charset="0"/>
              </a:rPr>
              <a:t>Usted</a:t>
            </a:r>
            <a:endParaRPr lang="es-VE" sz="40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87032" y="0"/>
            <a:ext cx="6138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Pronombre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 singular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77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3385" y="1201994"/>
            <a:ext cx="2294899" cy="1310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575" y="1201994"/>
            <a:ext cx="21812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575" y="3124200"/>
            <a:ext cx="2181225" cy="1170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896798" y="0"/>
            <a:ext cx="5518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Pronombre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 plural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1201994"/>
            <a:ext cx="162001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They (masculine)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Cooper Black" pitchFamily="18" charset="0"/>
              </a:rPr>
              <a:t>Ellos</a:t>
            </a:r>
            <a:endParaRPr lang="es-VE" sz="4000" dirty="0" smtClean="0">
              <a:solidFill>
                <a:srgbClr val="FF0000"/>
              </a:solidFill>
              <a:latin typeface="Cooper Black" pitchFamily="18" charset="0"/>
            </a:endParaRPr>
          </a:p>
          <a:p>
            <a:endParaRPr lang="en-US" dirty="0" smtClean="0">
              <a:latin typeface="Cooper Black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1201994"/>
            <a:ext cx="1905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They (Feminine)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Cooper Black" pitchFamily="18" charset="0"/>
              </a:rPr>
              <a:t>Ellas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90800" y="3124200"/>
            <a:ext cx="162001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They </a:t>
            </a:r>
          </a:p>
          <a:p>
            <a:pPr algn="ctr"/>
            <a:r>
              <a:rPr lang="en-US" dirty="0" smtClean="0">
                <a:latin typeface="Cooper Black" pitchFamily="18" charset="0"/>
              </a:rPr>
              <a:t>(mix group)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Cooper Black" pitchFamily="18" charset="0"/>
              </a:rPr>
              <a:t>Ellos</a:t>
            </a:r>
            <a:endParaRPr lang="es-VE" sz="4000" dirty="0" smtClean="0">
              <a:solidFill>
                <a:srgbClr val="FF0000"/>
              </a:solidFill>
              <a:latin typeface="Cooper Black" pitchFamily="18" charset="0"/>
            </a:endParaRPr>
          </a:p>
          <a:p>
            <a:pPr algn="ctr"/>
            <a:endParaRPr lang="en-US" dirty="0" smtClean="0">
              <a:latin typeface="Cooper Black" pitchFamily="18" charset="0"/>
            </a:endParaRPr>
          </a:p>
        </p:txBody>
      </p:sp>
      <p:pic>
        <p:nvPicPr>
          <p:cNvPr id="20" name="Picture 2" descr="http://chewtiyapanti.files.wordpress.com/2012/02/cartoon-classroom12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9665" y="4136284"/>
            <a:ext cx="3058619" cy="221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386191" y="5166717"/>
            <a:ext cx="222614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They </a:t>
            </a:r>
          </a:p>
          <a:p>
            <a:pPr algn="ctr"/>
            <a:r>
              <a:rPr lang="en-US" dirty="0" smtClean="0">
                <a:latin typeface="Cooper Black" pitchFamily="18" charset="0"/>
              </a:rPr>
              <a:t>(you all)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Cooper Black" pitchFamily="18" charset="0"/>
              </a:rPr>
              <a:t>Ustedes</a:t>
            </a:r>
            <a:endParaRPr lang="es-VE" sz="4000" dirty="0" smtClean="0">
              <a:solidFill>
                <a:srgbClr val="FF0000"/>
              </a:solidFill>
              <a:latin typeface="Cooper Black" pitchFamily="18" charset="0"/>
            </a:endParaRPr>
          </a:p>
          <a:p>
            <a:pPr algn="ctr"/>
            <a:endParaRPr lang="en-US" dirty="0" smtClean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49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3644" y="1124326"/>
            <a:ext cx="1983303" cy="1875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08844" y="1292568"/>
            <a:ext cx="4114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We</a:t>
            </a:r>
          </a:p>
          <a:p>
            <a:pPr algn="ctr"/>
            <a:r>
              <a:rPr lang="en-US" dirty="0" smtClean="0">
                <a:latin typeface="Cooper Black" pitchFamily="18" charset="0"/>
              </a:rPr>
              <a:t>(Masculine or mix group)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Cooper Black" pitchFamily="18" charset="0"/>
              </a:rPr>
              <a:t>Nosotros</a:t>
            </a:r>
            <a:endParaRPr lang="es-VE" sz="4000" dirty="0" smtClean="0">
              <a:solidFill>
                <a:srgbClr val="FF0000"/>
              </a:solidFill>
              <a:latin typeface="Cooper Black" pitchFamily="18" charset="0"/>
            </a:endParaRPr>
          </a:p>
          <a:p>
            <a:endParaRPr lang="en-US" dirty="0" smtClean="0">
              <a:latin typeface="Cooper Black" pitchFamily="18" charset="0"/>
            </a:endParaRPr>
          </a:p>
        </p:txBody>
      </p:sp>
      <p:pic>
        <p:nvPicPr>
          <p:cNvPr id="5" name="Picture 6" descr="http://www.dreamstime.com/best-friends-cartoon-thumb1499704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300" y="1124326"/>
            <a:ext cx="1838020" cy="183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lh5.ggpht.com/-byajqSAV2dQ/Tw5JCHwGF7I/AAAAAAAAD30/X3IQlDUhh_s/HollysNewFriends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5846" y="4114800"/>
            <a:ext cx="1752600" cy="207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44205" y="4709517"/>
            <a:ext cx="286139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We</a:t>
            </a:r>
          </a:p>
          <a:p>
            <a:pPr algn="ctr"/>
            <a:r>
              <a:rPr lang="en-US" dirty="0" smtClean="0">
                <a:latin typeface="Cooper Black" pitchFamily="18" charset="0"/>
              </a:rPr>
              <a:t>(Feminine)</a:t>
            </a: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Cooper Black" pitchFamily="18" charset="0"/>
              </a:rPr>
              <a:t>Nosotras</a:t>
            </a:r>
            <a:endParaRPr lang="es-VE" sz="4000" dirty="0" smtClean="0">
              <a:solidFill>
                <a:srgbClr val="FF0000"/>
              </a:solidFill>
              <a:latin typeface="Cooper Black" pitchFamily="18" charset="0"/>
            </a:endParaRPr>
          </a:p>
          <a:p>
            <a:endParaRPr lang="en-US" dirty="0" smtClean="0">
              <a:latin typeface="Cooper Black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6798" y="0"/>
            <a:ext cx="5518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Pronombre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 plural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0828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119</Words>
  <Application>Microsoft Office PowerPoint</Application>
  <PresentationFormat>Presentación en pantalla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Diapositiva 1</vt:lpstr>
      <vt:lpstr>Diapositiva 2</vt:lpstr>
      <vt:lpstr>Diapositiva 3</vt:lpstr>
      <vt:lpstr>Diapositiva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 Chicas</dc:creator>
  <cp:lastModifiedBy>toto</cp:lastModifiedBy>
  <cp:revision>10</cp:revision>
  <dcterms:created xsi:type="dcterms:W3CDTF">2012-11-28T01:48:01Z</dcterms:created>
  <dcterms:modified xsi:type="dcterms:W3CDTF">2013-07-22T20:09:54Z</dcterms:modified>
</cp:coreProperties>
</file>